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797675" cy="99266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a:srgbClr val="C4E59F"/>
    <a:srgbClr val="4F9311"/>
    <a:srgbClr val="00682F"/>
    <a:srgbClr val="EC6B1C"/>
    <a:srgbClr val="14710D"/>
    <a:srgbClr val="E438E4"/>
    <a:srgbClr val="2A9DAC"/>
    <a:srgbClr val="6ADCA8"/>
    <a:srgbClr val="B689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3069" autoAdjust="0"/>
  </p:normalViewPr>
  <p:slideViewPr>
    <p:cSldViewPr>
      <p:cViewPr varScale="1">
        <p:scale>
          <a:sx n="107" d="100"/>
          <a:sy n="107" d="100"/>
        </p:scale>
        <p:origin x="23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5659" cy="496332"/>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3" y="0"/>
            <a:ext cx="2945659" cy="496332"/>
          </a:xfrm>
          <a:prstGeom prst="rect">
            <a:avLst/>
          </a:prstGeom>
        </p:spPr>
        <p:txBody>
          <a:bodyPr vert="horz" lIns="91426" tIns="45713" rIns="91426" bIns="45713" rtlCol="0"/>
          <a:lstStyle>
            <a:lvl1pPr algn="r">
              <a:defRPr sz="1200"/>
            </a:lvl1pPr>
          </a:lstStyle>
          <a:p>
            <a:fld id="{37FEEBB5-CC2D-423C-8F5E-BE79AF25C59F}" type="datetimeFigureOut">
              <a:rPr kumimoji="1" lang="ja-JP" altLang="en-US" smtClean="0"/>
              <a:pPr/>
              <a:t>2024/5/22</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 4"/>
          <p:cNvSpPr>
            <a:spLocks noGrp="1"/>
          </p:cNvSpPr>
          <p:nvPr>
            <p:ph type="body" sz="quarter" idx="3"/>
          </p:nvPr>
        </p:nvSpPr>
        <p:spPr>
          <a:xfrm>
            <a:off x="679768" y="4715153"/>
            <a:ext cx="5438140" cy="4466987"/>
          </a:xfrm>
          <a:prstGeom prst="rect">
            <a:avLst/>
          </a:prstGeom>
        </p:spPr>
        <p:txBody>
          <a:bodyPr vert="horz" lIns="91426" tIns="45713" rIns="91426" bIns="4571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28583"/>
            <a:ext cx="2945659" cy="496332"/>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3" y="9428583"/>
            <a:ext cx="2945659" cy="496332"/>
          </a:xfrm>
          <a:prstGeom prst="rect">
            <a:avLst/>
          </a:prstGeom>
        </p:spPr>
        <p:txBody>
          <a:bodyPr vert="horz" lIns="91426" tIns="45713" rIns="91426" bIns="45713" rtlCol="0" anchor="b"/>
          <a:lstStyle>
            <a:lvl1pPr algn="r">
              <a:defRPr sz="1200"/>
            </a:lvl1pPr>
          </a:lstStyle>
          <a:p>
            <a:fld id="{C7A85E51-0F0F-4DA9-8EA8-57F5BA81BBD7}" type="slidenum">
              <a:rPr kumimoji="1" lang="ja-JP" altLang="en-US" smtClean="0"/>
              <a:pPr/>
              <a:t>‹#›</a:t>
            </a:fld>
            <a:endParaRPr kumimoji="1" lang="ja-JP" altLang="en-US"/>
          </a:p>
        </p:txBody>
      </p:sp>
    </p:spTree>
    <p:extLst>
      <p:ext uri="{BB962C8B-B14F-4D97-AF65-F5344CB8AC3E}">
        <p14:creationId xmlns:p14="http://schemas.microsoft.com/office/powerpoint/2010/main" val="717654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7A85E51-0F0F-4DA9-8EA8-57F5BA81BBD7}" type="slidenum">
              <a:rPr kumimoji="1" lang="ja-JP" altLang="en-US" smtClean="0"/>
              <a:pPr/>
              <a:t>1</a:t>
            </a:fld>
            <a:endParaRPr kumimoji="1" lang="ja-JP" altLang="en-US"/>
          </a:p>
        </p:txBody>
      </p:sp>
    </p:spTree>
    <p:extLst>
      <p:ext uri="{BB962C8B-B14F-4D97-AF65-F5344CB8AC3E}">
        <p14:creationId xmlns:p14="http://schemas.microsoft.com/office/powerpoint/2010/main" val="225504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4FB87116-C81B-4E94-A42A-AEB41DFAC24E}" type="datetimeFigureOut">
              <a:rPr lang="ja-JP" altLang="en-US"/>
              <a:pPr>
                <a:defRPr/>
              </a:pPr>
              <a:t>2024/5/22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EF889D5-D1A2-49C8-A8D7-C76281B0C9F3}"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180FB48-BB69-43DD-823A-686929744124}" type="datetimeFigureOut">
              <a:rPr lang="ja-JP" altLang="en-US"/>
              <a:pPr>
                <a:defRPr/>
              </a:pPr>
              <a:t>2024/5/22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18A6A6E-0E03-4522-8010-87CCB33AABE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E08514BE-BADE-4732-B9AF-FAA019947EEB}" type="datetimeFigureOut">
              <a:rPr lang="ja-JP" altLang="en-US"/>
              <a:pPr>
                <a:defRPr/>
              </a:pPr>
              <a:t>2024/5/22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027EC0-DFED-4CC1-AAC1-336BA5308BB6}"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A107960-9945-4BE1-A544-61D958B69415}" type="datetimeFigureOut">
              <a:rPr lang="ja-JP" altLang="en-US"/>
              <a:pPr>
                <a:defRPr/>
              </a:pPr>
              <a:t>2024/5/22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8D49916-0003-44FA-96E7-3CF0DCA2FB0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EAED8A8-2150-4B12-8F3F-7D9A6CB2FAFC}" type="datetimeFigureOut">
              <a:rPr lang="ja-JP" altLang="en-US"/>
              <a:pPr>
                <a:defRPr/>
              </a:pPr>
              <a:t>2024/5/22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2374598-E429-4207-8014-B4319412981B}"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24CE6696-FD72-44BF-AC33-58DD158D6E36}" type="datetimeFigureOut">
              <a:rPr lang="ja-JP" altLang="en-US"/>
              <a:pPr>
                <a:defRPr/>
              </a:pPr>
              <a:t>2024/5/22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528DFED-398E-4CF6-BD92-6DB8725A64B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58A902B4-AC1B-4E74-AABF-C81A267EB1EC}" type="datetimeFigureOut">
              <a:rPr lang="ja-JP" altLang="en-US"/>
              <a:pPr>
                <a:defRPr/>
              </a:pPr>
              <a:t>2024/5/22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A36B263-9038-49FD-8B1E-04BB4429C51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3276D6B0-2433-4171-8469-E834B5A87BC7}" type="datetimeFigureOut">
              <a:rPr lang="ja-JP" altLang="en-US"/>
              <a:pPr>
                <a:defRPr/>
              </a:pPr>
              <a:t>2024/5/22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5B508914-C076-4EF1-B759-C21D4AAD02B6}"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4A2976E0-9501-4F67-B2D5-7A248FA83267}" type="datetimeFigureOut">
              <a:rPr lang="ja-JP" altLang="en-US"/>
              <a:pPr>
                <a:defRPr/>
              </a:pPr>
              <a:t>2024/5/22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7841EB0-A3B7-418B-8FE2-384D08B2CDE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B326B83-F3F6-422B-A220-ECDFCE2A3AFB}" type="datetimeFigureOut">
              <a:rPr lang="ja-JP" altLang="en-US"/>
              <a:pPr>
                <a:defRPr/>
              </a:pPr>
              <a:t>2024/5/22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9CF0F29-CABF-4ADC-8433-475C728C2D80}"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982CE22-CD21-4D00-B21D-E8076D86BD4E}" type="datetimeFigureOut">
              <a:rPr lang="ja-JP" altLang="en-US"/>
              <a:pPr>
                <a:defRPr/>
              </a:pPr>
              <a:t>2024/5/22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6967B61-0A0B-4930-BB7E-F4F3AEFC1E45}"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FAD3B47-B730-41B4-BD44-30F2FCD4DAC5}" type="datetimeFigureOut">
              <a:rPr lang="ja-JP" altLang="en-US"/>
              <a:pPr>
                <a:defRPr/>
              </a:pPr>
              <a:t>2024/5/22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AD5B9340-7212-44C2-8EE1-52BC6E74C3B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角丸四角形 51"/>
          <p:cNvSpPr/>
          <p:nvPr/>
        </p:nvSpPr>
        <p:spPr>
          <a:xfrm>
            <a:off x="-31382" y="404664"/>
            <a:ext cx="9206764" cy="6468526"/>
          </a:xfrm>
          <a:prstGeom prst="roundRect">
            <a:avLst>
              <a:gd name="adj" fmla="val 4612"/>
            </a:avLst>
          </a:prstGeom>
          <a:gradFill>
            <a:gsLst>
              <a:gs pos="0">
                <a:schemeClr val="accent3">
                  <a:lumMod val="40000"/>
                  <a:lumOff val="60000"/>
                </a:schemeClr>
              </a:gs>
              <a:gs pos="50000">
                <a:schemeClr val="accent3">
                  <a:lumMod val="60000"/>
                  <a:lumOff val="40000"/>
                </a:schemeClr>
              </a:gs>
              <a:gs pos="100000">
                <a:schemeClr val="accent3">
                  <a:lumMod val="60000"/>
                  <a:lumOff val="40000"/>
                </a:schemeClr>
              </a:gs>
            </a:gsLst>
            <a:lin ang="54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50" name="Text Box 3"/>
          <p:cNvSpPr txBox="1">
            <a:spLocks noChangeArrowheads="1"/>
          </p:cNvSpPr>
          <p:nvPr/>
        </p:nvSpPr>
        <p:spPr bwMode="auto">
          <a:xfrm>
            <a:off x="0" y="2"/>
            <a:ext cx="9144000" cy="404662"/>
          </a:xfrm>
          <a:prstGeom prst="rect">
            <a:avLst/>
          </a:prstGeom>
          <a:gradFill rotWithShape="1">
            <a:gsLst>
              <a:gs pos="0">
                <a:srgbClr val="92D050"/>
              </a:gs>
              <a:gs pos="100000">
                <a:srgbClr val="00B050"/>
              </a:gs>
            </a:gsLst>
            <a:lin ang="5400000"/>
          </a:gradFill>
          <a:ln w="9525">
            <a:noFill/>
            <a:miter lim="800000"/>
            <a:headEnd/>
            <a:tailEnd/>
          </a:ln>
        </p:spPr>
        <p:txBody>
          <a:bodyPr anchor="ctr" anchorCtr="0">
            <a:noAutofit/>
          </a:bodyPr>
          <a:lstStyle/>
          <a:p>
            <a:pPr algn="ctr">
              <a:lnSpc>
                <a:spcPct val="120000"/>
              </a:lnSpc>
            </a:pPr>
            <a:r>
              <a:rPr lang="en-US" altLang="ja-JP" b="1" dirty="0">
                <a:solidFill>
                  <a:schemeClr val="bg1"/>
                </a:solidFill>
                <a:latin typeface="HG丸ｺﾞｼｯｸM-PRO" pitchFamily="50" charset="-128"/>
                <a:ea typeface="HG丸ｺﾞｼｯｸM-PRO" pitchFamily="50" charset="-128"/>
              </a:rPr>
              <a:t>Invitation to the Global Leadership Program</a:t>
            </a:r>
          </a:p>
        </p:txBody>
      </p:sp>
      <p:pic>
        <p:nvPicPr>
          <p:cNvPr id="20" name="Object 3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496" y="44624"/>
            <a:ext cx="387472" cy="360040"/>
          </a:xfrm>
          <a:prstGeom prst="rect">
            <a:avLst/>
          </a:prstGeom>
          <a:noFill/>
          <a:ln w="9525">
            <a:noFill/>
            <a:miter lim="800000"/>
            <a:headEnd/>
            <a:tailEnd/>
          </a:ln>
        </p:spPr>
      </p:pic>
      <p:sp>
        <p:nvSpPr>
          <p:cNvPr id="2054" name="テキスト ボックス 17"/>
          <p:cNvSpPr txBox="1">
            <a:spLocks noChangeArrowheads="1"/>
          </p:cNvSpPr>
          <p:nvPr/>
        </p:nvSpPr>
        <p:spPr bwMode="auto">
          <a:xfrm>
            <a:off x="179513" y="2311166"/>
            <a:ext cx="4968552" cy="2053938"/>
          </a:xfrm>
          <a:prstGeom prst="rect">
            <a:avLst/>
          </a:prstGeom>
          <a:solidFill>
            <a:schemeClr val="bg1"/>
          </a:solidFill>
          <a:ln w="19050">
            <a:noFill/>
            <a:miter lim="800000"/>
            <a:headEnd/>
            <a:tailEnd/>
          </a:ln>
        </p:spPr>
        <p:txBody>
          <a:bodyPr wrap="square">
            <a:noAutofit/>
          </a:bodyPr>
          <a:lstStyle/>
          <a:p>
            <a:r>
              <a:rPr lang="ja-JP" altLang="en-US" sz="1200" b="1" dirty="0">
                <a:latin typeface="HG丸ｺﾞｼｯｸM-PRO" pitchFamily="50" charset="-128"/>
                <a:ea typeface="HG丸ｺﾞｼｯｸM-PRO" pitchFamily="50" charset="-128"/>
              </a:rPr>
              <a:t>　</a:t>
            </a:r>
            <a:r>
              <a:rPr lang="en-US" altLang="ja-JP" sz="1200" dirty="0"/>
              <a:t>Participants should share a strong commitment to educating</a:t>
            </a:r>
            <a:r>
              <a:rPr lang="ja-JP" altLang="en-US" sz="1200" dirty="0"/>
              <a:t>　</a:t>
            </a:r>
            <a:r>
              <a:rPr lang="en-US" altLang="ja-JP" sz="1200" dirty="0"/>
              <a:t>young</a:t>
            </a:r>
            <a:r>
              <a:rPr lang="ja-JP" altLang="en-US" sz="1200" dirty="0"/>
              <a:t>　</a:t>
            </a:r>
            <a:r>
              <a:rPr lang="en-US" altLang="ja-JP" sz="1200" dirty="0"/>
              <a:t>people who work for others with others.</a:t>
            </a:r>
            <a:endParaRPr lang="en-US" altLang="ja-JP" sz="1200" b="1" dirty="0">
              <a:latin typeface="HG丸ｺﾞｼｯｸM-PRO" pitchFamily="50" charset="-128"/>
              <a:ea typeface="HG丸ｺﾞｼｯｸM-PRO" pitchFamily="50" charset="-128"/>
            </a:endParaRPr>
          </a:p>
          <a:p>
            <a:endParaRPr lang="en-US" altLang="ja-JP" sz="1200" b="1" dirty="0">
              <a:latin typeface="HG丸ｺﾞｼｯｸM-PRO" pitchFamily="50" charset="-128"/>
              <a:ea typeface="HG丸ｺﾞｼｯｸM-PRO" pitchFamily="50" charset="-128"/>
            </a:endParaRPr>
          </a:p>
          <a:p>
            <a:endParaRPr lang="ja-JP" altLang="en-US" sz="1400" b="1" dirty="0">
              <a:latin typeface="HG丸ｺﾞｼｯｸM-PRO" pitchFamily="50" charset="-128"/>
              <a:ea typeface="HG丸ｺﾞｼｯｸM-PRO" pitchFamily="50" charset="-128"/>
            </a:endParaRPr>
          </a:p>
        </p:txBody>
      </p:sp>
      <p:sp>
        <p:nvSpPr>
          <p:cNvPr id="35" name="正方形/長方形 34"/>
          <p:cNvSpPr/>
          <p:nvPr/>
        </p:nvSpPr>
        <p:spPr>
          <a:xfrm>
            <a:off x="179512" y="1918542"/>
            <a:ext cx="4968553" cy="356620"/>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en-US" altLang="ja-JP" sz="1600" b="1" dirty="0">
                <a:solidFill>
                  <a:schemeClr val="tx1"/>
                </a:solidFill>
                <a:latin typeface="Meiryo UI" panose="020B0604030504040204" pitchFamily="50" charset="-128"/>
                <a:ea typeface="Meiryo UI" panose="020B0604030504040204" pitchFamily="50" charset="-128"/>
              </a:rPr>
              <a:t>How to Participate in the GLP Partnership</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49" name="テキスト ボックス 17"/>
          <p:cNvSpPr txBox="1">
            <a:spLocks noChangeArrowheads="1"/>
          </p:cNvSpPr>
          <p:nvPr/>
        </p:nvSpPr>
        <p:spPr bwMode="auto">
          <a:xfrm>
            <a:off x="179512" y="476672"/>
            <a:ext cx="8712968" cy="1296144"/>
          </a:xfrm>
          <a:prstGeom prst="rect">
            <a:avLst/>
          </a:prstGeom>
          <a:solidFill>
            <a:schemeClr val="accent6">
              <a:lumMod val="20000"/>
              <a:lumOff val="80000"/>
            </a:schemeClr>
          </a:solidFill>
          <a:ln w="19050">
            <a:noFill/>
            <a:miter lim="800000"/>
            <a:headEnd/>
            <a:tailEnd/>
          </a:ln>
          <a:effectLst>
            <a:outerShdw blurRad="50800" dist="38100" dir="2700000" algn="tl" rotWithShape="0">
              <a:prstClr val="black">
                <a:alpha val="40000"/>
              </a:prstClr>
            </a:outerShdw>
          </a:effectLst>
        </p:spPr>
        <p:txBody>
          <a:bodyPr wrap="square">
            <a:noAutofit/>
          </a:bodyPr>
          <a:lstStyle/>
          <a:p>
            <a:r>
              <a:rPr lang="ja-JP" altLang="en-US" sz="1400" dirty="0">
                <a:latin typeface="+mn-ea"/>
                <a:ea typeface="+mn-ea"/>
              </a:rPr>
              <a:t>　 </a:t>
            </a:r>
            <a:r>
              <a:rPr lang="en-US" altLang="ja-JP" sz="1600" dirty="0"/>
              <a:t>The Global Leadership Program (GLP) at Osaka University School of International Public Policy aims to develop global citizens capable of making a positive impact on the world.</a:t>
            </a:r>
          </a:p>
          <a:p>
            <a:r>
              <a:rPr lang="ja-JP" altLang="en-US" sz="1500" b="1" dirty="0">
                <a:latin typeface="+mn-ea"/>
                <a:ea typeface="+mn-ea"/>
              </a:rPr>
              <a:t>　　</a:t>
            </a:r>
            <a:r>
              <a:rPr lang="en-US" altLang="ja-JP" sz="1600" dirty="0"/>
              <a:t>GLP is managed by the partnership which consists of active partners involved in the operation and associates who support this mission.</a:t>
            </a:r>
          </a:p>
          <a:p>
            <a:endParaRPr lang="ja-JP" altLang="en-US" sz="1500" b="1" dirty="0">
              <a:latin typeface="+mj-ea"/>
              <a:ea typeface="+mj-ea"/>
            </a:endParaRPr>
          </a:p>
        </p:txBody>
      </p:sp>
      <p:sp>
        <p:nvSpPr>
          <p:cNvPr id="19" name="テキスト ボックス 18"/>
          <p:cNvSpPr txBox="1"/>
          <p:nvPr/>
        </p:nvSpPr>
        <p:spPr>
          <a:xfrm>
            <a:off x="4067944" y="6165304"/>
            <a:ext cx="4886284" cy="707886"/>
          </a:xfrm>
          <a:prstGeom prst="rect">
            <a:avLst/>
          </a:prstGeom>
          <a:noFill/>
        </p:spPr>
        <p:txBody>
          <a:bodyPr wrap="square" rtlCol="0">
            <a:spAutoFit/>
          </a:bodyPr>
          <a:lstStyle/>
          <a:p>
            <a:r>
              <a:rPr lang="en-US" altLang="ja-JP" sz="1000" dirty="0"/>
              <a:t>For more detailed information or to participate </a:t>
            </a:r>
            <a:r>
              <a:rPr lang="ja-JP" altLang="en-US" sz="1000" b="1" dirty="0"/>
              <a:t>：</a:t>
            </a:r>
            <a:endParaRPr lang="en-US" altLang="ja-JP" sz="1000" b="1" dirty="0"/>
          </a:p>
          <a:p>
            <a:r>
              <a:rPr lang="en-US" altLang="ja-JP" sz="1000" b="1" dirty="0"/>
              <a:t>Global Leadership Program Office/</a:t>
            </a:r>
            <a:r>
              <a:rPr lang="ja-JP" altLang="en-US" sz="1000" b="1" dirty="0"/>
              <a:t>　</a:t>
            </a:r>
            <a:r>
              <a:rPr lang="en-US" altLang="ja-JP" sz="1000" b="1" dirty="0"/>
              <a:t>Negotiation Education Center</a:t>
            </a:r>
            <a:r>
              <a:rPr lang="ja-JP" altLang="en-US" sz="1000" dirty="0"/>
              <a:t> 　</a:t>
            </a:r>
            <a:endParaRPr lang="en-US" altLang="ja-JP" sz="1000" dirty="0"/>
          </a:p>
          <a:p>
            <a:r>
              <a:rPr lang="ja-JP" altLang="en-US" sz="1000" dirty="0"/>
              <a:t>□</a:t>
            </a:r>
            <a:r>
              <a:rPr lang="en-US" altLang="ja-JP" sz="1000" dirty="0"/>
              <a:t>TEL</a:t>
            </a:r>
            <a:r>
              <a:rPr lang="ja-JP" altLang="en-US" sz="1000" dirty="0"/>
              <a:t>：</a:t>
            </a:r>
            <a:r>
              <a:rPr lang="en-US" altLang="ja-JP" sz="1000" dirty="0"/>
              <a:t>06-6850-5629 </a:t>
            </a:r>
            <a:r>
              <a:rPr lang="ja-JP" altLang="en-US" sz="1000" dirty="0"/>
              <a:t>□</a:t>
            </a:r>
            <a:r>
              <a:rPr lang="fr-FR" altLang="ja-JP" sz="1000" dirty="0"/>
              <a:t>Mail: glp@osipp.osaka-u.ac.jp</a:t>
            </a:r>
            <a:endParaRPr lang="en-US" altLang="ja-JP" sz="1000" dirty="0"/>
          </a:p>
          <a:p>
            <a:r>
              <a:rPr lang="ja-JP" altLang="en-US" sz="1000" dirty="0"/>
              <a:t>□</a:t>
            </a:r>
            <a:r>
              <a:rPr lang="en-US" altLang="ja-JP" sz="1000" dirty="0"/>
              <a:t>http://www.osipp.osaka-u.ac.jp/leader/</a:t>
            </a:r>
            <a:endParaRPr kumimoji="1" lang="ja-JP" altLang="en-US" sz="1000" dirty="0"/>
          </a:p>
        </p:txBody>
      </p:sp>
      <p:sp>
        <p:nvSpPr>
          <p:cNvPr id="2053" name="テキスト ボックス 46"/>
          <p:cNvSpPr txBox="1">
            <a:spLocks noChangeArrowheads="1"/>
          </p:cNvSpPr>
          <p:nvPr/>
        </p:nvSpPr>
        <p:spPr bwMode="auto">
          <a:xfrm>
            <a:off x="8100392" y="6582544"/>
            <a:ext cx="1097865" cy="230832"/>
          </a:xfrm>
          <a:prstGeom prst="rect">
            <a:avLst/>
          </a:prstGeom>
          <a:noFill/>
          <a:ln w="9525">
            <a:noFill/>
            <a:miter lim="800000"/>
            <a:headEnd/>
            <a:tailEnd/>
          </a:ln>
        </p:spPr>
        <p:txBody>
          <a:bodyPr wrap="square">
            <a:spAutoFit/>
          </a:bodyPr>
          <a:lstStyle/>
          <a:p>
            <a:r>
              <a:rPr lang="en-US" altLang="ja-JP" sz="900" dirty="0">
                <a:latin typeface="Calibri" pitchFamily="34" charset="0"/>
              </a:rPr>
              <a:t>Ver.2024.05</a:t>
            </a:r>
            <a:endParaRPr lang="ja-JP" altLang="en-US" sz="900" dirty="0">
              <a:latin typeface="Calibri" pitchFamily="34" charset="0"/>
            </a:endParaRPr>
          </a:p>
        </p:txBody>
      </p:sp>
      <p:sp>
        <p:nvSpPr>
          <p:cNvPr id="14" name="正方形/長方形 13"/>
          <p:cNvSpPr/>
          <p:nvPr/>
        </p:nvSpPr>
        <p:spPr>
          <a:xfrm>
            <a:off x="5734388" y="1918542"/>
            <a:ext cx="3291848" cy="356620"/>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en-US" altLang="ja-JP" sz="1600" b="1" dirty="0">
                <a:solidFill>
                  <a:schemeClr val="tx1"/>
                </a:solidFill>
                <a:latin typeface="Meiryo UI" panose="020B0604030504040204" pitchFamily="50" charset="-128"/>
                <a:ea typeface="Meiryo UI" panose="020B0604030504040204" pitchFamily="50" charset="-128"/>
              </a:rPr>
              <a:t>Benefits of Participation</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62" name="上矢印吹き出し 61"/>
          <p:cNvSpPr/>
          <p:nvPr/>
        </p:nvSpPr>
        <p:spPr bwMode="auto">
          <a:xfrm rot="16200000">
            <a:off x="6104944" y="1443438"/>
            <a:ext cx="1964415" cy="3878172"/>
          </a:xfrm>
          <a:prstGeom prst="upArrowCallout">
            <a:avLst>
              <a:gd name="adj1" fmla="val 27066"/>
              <a:gd name="adj2" fmla="val 25524"/>
              <a:gd name="adj3" fmla="val 17501"/>
              <a:gd name="adj4" fmla="val 85437"/>
            </a:avLst>
          </a:prstGeom>
          <a:gradFill flip="none" rotWithShape="1">
            <a:gsLst>
              <a:gs pos="20000">
                <a:schemeClr val="accent6">
                  <a:lumMod val="20000"/>
                  <a:lumOff val="80000"/>
                </a:schemeClr>
              </a:gs>
              <a:gs pos="64999">
                <a:srgbClr val="F0EBD5"/>
              </a:gs>
              <a:gs pos="100000">
                <a:srgbClr val="D1C39F"/>
              </a:gs>
            </a:gsLst>
            <a:lin ang="5400000" scaled="0"/>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400" b="1" dirty="0">
              <a:solidFill>
                <a:srgbClr val="00642D"/>
              </a:solidFill>
              <a:latin typeface="HG丸ｺﾞｼｯｸM-PRO" pitchFamily="50" charset="-128"/>
              <a:ea typeface="HG丸ｺﾞｼｯｸM-PRO" pitchFamily="50" charset="-128"/>
            </a:endParaRPr>
          </a:p>
        </p:txBody>
      </p:sp>
      <p:sp>
        <p:nvSpPr>
          <p:cNvPr id="16" name="角丸四角形 15"/>
          <p:cNvSpPr/>
          <p:nvPr/>
        </p:nvSpPr>
        <p:spPr>
          <a:xfrm>
            <a:off x="229231" y="5167147"/>
            <a:ext cx="3694697" cy="1530458"/>
          </a:xfrm>
          <a:prstGeom prst="roundRect">
            <a:avLst/>
          </a:prstGeom>
          <a:gradFill>
            <a:gsLst>
              <a:gs pos="0">
                <a:schemeClr val="accent6">
                  <a:lumMod val="40000"/>
                  <a:lumOff val="60000"/>
                </a:schemeClr>
              </a:gs>
              <a:gs pos="35000">
                <a:schemeClr val="accent6">
                  <a:tint val="37000"/>
                  <a:satMod val="300000"/>
                </a:schemeClr>
              </a:gs>
              <a:gs pos="100000">
                <a:schemeClr val="accent6">
                  <a:tint val="15000"/>
                  <a:satMod val="350000"/>
                </a:schemeClr>
              </a:gs>
            </a:gsLst>
            <a:lin ang="16200000" scaled="1"/>
          </a:gradFill>
        </p:spPr>
        <p:style>
          <a:lnRef idx="1">
            <a:schemeClr val="accent6"/>
          </a:lnRef>
          <a:fillRef idx="2">
            <a:schemeClr val="accent6"/>
          </a:fillRef>
          <a:effectRef idx="1">
            <a:schemeClr val="accent6"/>
          </a:effectRef>
          <a:fontRef idx="minor">
            <a:schemeClr val="dk1"/>
          </a:fontRef>
        </p:style>
        <p:txBody>
          <a:bodyPr lIns="72000" rIns="72000" rtlCol="0" anchor="t" anchorCtr="0"/>
          <a:lstStyle/>
          <a:p>
            <a:endParaRPr kumimoji="1" lang="en-US" altLang="ja-JP" sz="1600" b="1" dirty="0">
              <a:solidFill>
                <a:schemeClr val="tx1"/>
              </a:solidFill>
            </a:endParaRPr>
          </a:p>
          <a:p>
            <a:endParaRPr kumimoji="1" lang="en-US" altLang="ja-JP" sz="1600" b="1" dirty="0">
              <a:solidFill>
                <a:schemeClr val="tx1"/>
              </a:solidFill>
            </a:endParaRPr>
          </a:p>
          <a:p>
            <a:r>
              <a:rPr lang="ja-JP" altLang="en-US" sz="14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 </a:t>
            </a:r>
            <a:r>
              <a:rPr lang="en-US" altLang="ja-JP"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Financial contributions are eligible for tax deductions.</a:t>
            </a:r>
          </a:p>
          <a:p>
            <a:endParaRPr lang="en-US" altLang="ja-JP" b="1" dirty="0">
              <a:solidFill>
                <a:schemeClr val="tx1"/>
              </a:solidFill>
            </a:endParaRPr>
          </a:p>
        </p:txBody>
      </p:sp>
      <p:sp>
        <p:nvSpPr>
          <p:cNvPr id="4" name="下矢印 3"/>
          <p:cNvSpPr/>
          <p:nvPr/>
        </p:nvSpPr>
        <p:spPr>
          <a:xfrm>
            <a:off x="1393623" y="4364733"/>
            <a:ext cx="1691681" cy="802414"/>
          </a:xfrm>
          <a:prstGeom prst="downArrow">
            <a:avLst/>
          </a:prstGeom>
          <a:solidFill>
            <a:srgbClr val="4F93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84881" y="5373298"/>
            <a:ext cx="2736304" cy="338554"/>
          </a:xfrm>
          <a:prstGeom prst="rect">
            <a:avLst/>
          </a:prstGeom>
          <a:noFill/>
        </p:spPr>
        <p:txBody>
          <a:bodyPr wrap="square" rtlCol="0">
            <a:spAutoFit/>
          </a:bodyPr>
          <a:lstStyle/>
          <a:p>
            <a:r>
              <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altLang="ja-JP" sz="1600" b="1" dirty="0">
                <a:ln w="12700">
                  <a:noFill/>
                  <a:prstDash val="solid"/>
                </a:ln>
                <a:effectLst>
                  <a:outerShdw blurRad="41275" dist="20320" dir="1800000" algn="tl" rotWithShape="0">
                    <a:srgbClr val="000000">
                      <a:alpha val="40000"/>
                    </a:srgbClr>
                  </a:outerShdw>
                </a:effectLst>
              </a:rPr>
              <a:t>Gifts to the School</a:t>
            </a:r>
          </a:p>
        </p:txBody>
      </p:sp>
      <p:sp>
        <p:nvSpPr>
          <p:cNvPr id="23" name="正方形/長方形 22"/>
          <p:cNvSpPr/>
          <p:nvPr/>
        </p:nvSpPr>
        <p:spPr>
          <a:xfrm>
            <a:off x="229231" y="2983846"/>
            <a:ext cx="1390439" cy="445154"/>
          </a:xfrm>
          <a:prstGeom prst="rect">
            <a:avLst/>
          </a:prstGeom>
          <a:solidFill>
            <a:srgbClr val="C4E59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en-US" altLang="ja-JP" sz="1400" b="1" dirty="0">
                <a:solidFill>
                  <a:schemeClr val="tx1"/>
                </a:solidFill>
                <a:latin typeface="Meiryo UI" panose="020B0604030504040204" pitchFamily="50" charset="-128"/>
                <a:ea typeface="Meiryo UI" panose="020B0604030504040204" pitchFamily="50" charset="-128"/>
              </a:rPr>
              <a:t>PARTNERS</a:t>
            </a:r>
          </a:p>
        </p:txBody>
      </p:sp>
      <p:sp>
        <p:nvSpPr>
          <p:cNvPr id="6" name="テキスト ボックス 5"/>
          <p:cNvSpPr txBox="1"/>
          <p:nvPr/>
        </p:nvSpPr>
        <p:spPr>
          <a:xfrm>
            <a:off x="1804302" y="2905028"/>
            <a:ext cx="3343762" cy="830997"/>
          </a:xfrm>
          <a:prstGeom prst="rect">
            <a:avLst/>
          </a:prstGeom>
          <a:noFill/>
        </p:spPr>
        <p:txBody>
          <a:bodyPr wrap="square" rtlCol="0">
            <a:spAutoFit/>
          </a:bodyPr>
          <a:lstStyle/>
          <a:p>
            <a:r>
              <a:rPr lang="en-US" altLang="ja-JP" sz="1200" dirty="0"/>
              <a:t>contribute through continuous provision of invited professors, funding, and other resources, co-creating and operating classes with the university.</a:t>
            </a:r>
          </a:p>
        </p:txBody>
      </p:sp>
      <p:sp>
        <p:nvSpPr>
          <p:cNvPr id="7" name="テキスト ボックス 6"/>
          <p:cNvSpPr txBox="1"/>
          <p:nvPr/>
        </p:nvSpPr>
        <p:spPr>
          <a:xfrm>
            <a:off x="1804305" y="3720451"/>
            <a:ext cx="3343759" cy="461665"/>
          </a:xfrm>
          <a:prstGeom prst="rect">
            <a:avLst/>
          </a:prstGeom>
          <a:noFill/>
        </p:spPr>
        <p:txBody>
          <a:bodyPr wrap="square" rtlCol="0">
            <a:spAutoFit/>
          </a:bodyPr>
          <a:lstStyle/>
          <a:p>
            <a:r>
              <a:rPr lang="en-US" altLang="ja-JP" sz="1200" dirty="0"/>
              <a:t>provide opinions, funding, and other resources to support students and program operations.</a:t>
            </a:r>
          </a:p>
        </p:txBody>
      </p:sp>
      <p:sp>
        <p:nvSpPr>
          <p:cNvPr id="25" name="正方形/長方形 24"/>
          <p:cNvSpPr/>
          <p:nvPr/>
        </p:nvSpPr>
        <p:spPr>
          <a:xfrm>
            <a:off x="291715" y="3683555"/>
            <a:ext cx="1512587" cy="461665"/>
          </a:xfrm>
          <a:prstGeom prst="rect">
            <a:avLst/>
          </a:prstGeom>
          <a:solidFill>
            <a:srgbClr val="C4E59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endParaRPr lang="en-US" altLang="ja-JP" sz="1400" b="1" dirty="0">
              <a:solidFill>
                <a:schemeClr val="tx1"/>
              </a:solidFill>
              <a:latin typeface="Meiryo UI" panose="020B0604030504040204" pitchFamily="50" charset="-128"/>
              <a:ea typeface="Meiryo UI" panose="020B0604030504040204" pitchFamily="50" charset="-128"/>
            </a:endParaRPr>
          </a:p>
          <a:p>
            <a:pPr algn="ctr" fontAlgn="auto">
              <a:lnSpc>
                <a:spcPct val="150000"/>
              </a:lnSpc>
              <a:spcBef>
                <a:spcPts val="0"/>
              </a:spcBef>
              <a:spcAft>
                <a:spcPts val="0"/>
              </a:spcAft>
              <a:defRPr/>
            </a:pPr>
            <a:r>
              <a:rPr lang="en-US" altLang="ja-JP" sz="1400" b="1" dirty="0">
                <a:solidFill>
                  <a:schemeClr val="tx1"/>
                </a:solidFill>
                <a:latin typeface="Meiryo UI" panose="020B0604030504040204" pitchFamily="50" charset="-128"/>
                <a:ea typeface="Meiryo UI" panose="020B0604030504040204" pitchFamily="50" charset="-128"/>
              </a:rPr>
              <a:t>ASSOCIATES</a:t>
            </a:r>
          </a:p>
          <a:p>
            <a:pPr algn="ctr" fontAlgn="auto">
              <a:lnSpc>
                <a:spcPct val="150000"/>
              </a:lnSpc>
              <a:spcBef>
                <a:spcPts val="0"/>
              </a:spcBef>
              <a:spcAft>
                <a:spcPts val="0"/>
              </a:spcAft>
              <a:defRPr/>
            </a:pP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8" name="下矢印 7"/>
          <p:cNvSpPr/>
          <p:nvPr/>
        </p:nvSpPr>
        <p:spPr>
          <a:xfrm>
            <a:off x="6953368" y="4270814"/>
            <a:ext cx="720080" cy="491007"/>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782717" y="2446493"/>
            <a:ext cx="3230100" cy="1938992"/>
          </a:xfrm>
          <a:prstGeom prst="rect">
            <a:avLst/>
          </a:prstGeom>
          <a:noFill/>
        </p:spPr>
        <p:txBody>
          <a:bodyPr wrap="square" rtlCol="0">
            <a:spAutoFit/>
          </a:bodyPr>
          <a:lstStyle/>
          <a:p>
            <a:r>
              <a:rPr lang="ja-JP" altLang="en-US" sz="1200" b="1" dirty="0">
                <a:latin typeface="HG丸ｺﾞｼｯｸM-PRO" pitchFamily="50" charset="-128"/>
                <a:ea typeface="HG丸ｺﾞｼｯｸM-PRO" pitchFamily="50" charset="-128"/>
              </a:rPr>
              <a:t>☆</a:t>
            </a:r>
            <a:r>
              <a:rPr lang="en-US" altLang="ja-JP" sz="1200" dirty="0"/>
              <a:t>Opportunities for direct engagement with students as invited professors or </a:t>
            </a:r>
            <a:r>
              <a:rPr lang="en-US" altLang="ja-JP" sz="1200"/>
              <a:t>guest speakers.</a:t>
            </a:r>
            <a:endParaRPr lang="en-US" altLang="ja-JP" sz="1200" dirty="0"/>
          </a:p>
          <a:p>
            <a:r>
              <a:rPr lang="ja-JP" altLang="en-US" sz="1200" b="1" dirty="0">
                <a:latin typeface="HG丸ｺﾞｼｯｸM-PRO" pitchFamily="50" charset="-128"/>
                <a:ea typeface="HG丸ｺﾞｼｯｸM-PRO" pitchFamily="50" charset="-128"/>
              </a:rPr>
              <a:t>☆</a:t>
            </a:r>
            <a:r>
              <a:rPr lang="en-US" altLang="ja-JP" sz="1200" dirty="0"/>
              <a:t>Effective targeted promotion through GLP materials and events.</a:t>
            </a:r>
          </a:p>
          <a:p>
            <a:r>
              <a:rPr lang="ja-JP" altLang="en-US" sz="1200" b="1" dirty="0">
                <a:latin typeface="HG丸ｺﾞｼｯｸM-PRO" pitchFamily="50" charset="-128"/>
                <a:ea typeface="HG丸ｺﾞｼｯｸM-PRO" pitchFamily="50" charset="-128"/>
              </a:rPr>
              <a:t>☆</a:t>
            </a:r>
            <a:r>
              <a:rPr lang="en-US" altLang="ja-JP" sz="1200" dirty="0"/>
              <a:t>Participation in GLP classes and research meetings.</a:t>
            </a:r>
          </a:p>
          <a:p>
            <a:r>
              <a:rPr lang="ja-JP" altLang="en-US" sz="1200" b="1" dirty="0">
                <a:latin typeface="HG丸ｺﾞｼｯｸM-PRO" pitchFamily="50" charset="-128"/>
                <a:ea typeface="HG丸ｺﾞｼｯｸM-PRO" pitchFamily="50" charset="-128"/>
              </a:rPr>
              <a:t>☆ </a:t>
            </a:r>
            <a:r>
              <a:rPr lang="en-US" altLang="ja-JP" sz="1200" dirty="0"/>
              <a:t>Promotion to all students at Osaka University through joint seminars and other events.</a:t>
            </a:r>
            <a:r>
              <a:rPr lang="ja-JP" altLang="en-US" sz="1100" b="1" dirty="0">
                <a:solidFill>
                  <a:srgbClr val="00642D"/>
                </a:solidFill>
                <a:latin typeface="HG丸ｺﾞｼｯｸM-PRO" pitchFamily="50" charset="-128"/>
                <a:ea typeface="HG丸ｺﾞｼｯｸM-PRO" pitchFamily="50" charset="-128"/>
              </a:rPr>
              <a:t>　</a:t>
            </a:r>
            <a:endParaRPr lang="en-US" altLang="ja-JP" sz="1100" b="1" dirty="0">
              <a:solidFill>
                <a:srgbClr val="00642D"/>
              </a:solidFill>
              <a:latin typeface="HG丸ｺﾞｼｯｸM-PRO" pitchFamily="50" charset="-128"/>
              <a:ea typeface="HG丸ｺﾞｼｯｸM-PRO" pitchFamily="50" charset="-128"/>
            </a:endParaRPr>
          </a:p>
        </p:txBody>
      </p:sp>
      <p:sp>
        <p:nvSpPr>
          <p:cNvPr id="32" name="角丸四角形 31"/>
          <p:cNvSpPr/>
          <p:nvPr/>
        </p:nvSpPr>
        <p:spPr>
          <a:xfrm>
            <a:off x="4379578" y="4755454"/>
            <a:ext cx="4621290" cy="1420600"/>
          </a:xfrm>
          <a:prstGeom prst="roundRect">
            <a:avLst/>
          </a:prstGeom>
          <a:gradFill>
            <a:gsLst>
              <a:gs pos="0">
                <a:schemeClr val="accent6">
                  <a:lumMod val="40000"/>
                  <a:lumOff val="60000"/>
                </a:schemeClr>
              </a:gs>
              <a:gs pos="35000">
                <a:schemeClr val="accent6">
                  <a:tint val="37000"/>
                  <a:satMod val="300000"/>
                </a:schemeClr>
              </a:gs>
              <a:gs pos="100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lIns="72000" rIns="72000" rtlCol="0" anchor="t" anchorCtr="0"/>
          <a:lstStyle/>
          <a:p>
            <a:endParaRPr lang="en-US" altLang="ja-JP" sz="1200" b="1" dirty="0">
              <a:solidFill>
                <a:schemeClr val="tx1"/>
              </a:solidFill>
              <a:latin typeface="+mj-ea"/>
              <a:ea typeface="+mj-ea"/>
            </a:endParaRPr>
          </a:p>
          <a:p>
            <a:endParaRPr lang="en-US" altLang="ja-JP" sz="1100" b="1" dirty="0">
              <a:solidFill>
                <a:schemeClr val="tx1"/>
              </a:solidFill>
              <a:latin typeface="+mj-ea"/>
              <a:ea typeface="+mj-ea"/>
            </a:endParaRPr>
          </a:p>
          <a:p>
            <a:r>
              <a:rPr lang="ja-JP" altLang="en-US"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a:t>
            </a:r>
            <a:r>
              <a:rPr lang="en-US" altLang="ja-JP"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Membership in the NPO Global Leadership Association (GLEA)</a:t>
            </a:r>
            <a:r>
              <a:rPr lang="ja-JP" altLang="en-US"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 </a:t>
            </a:r>
            <a:r>
              <a:rPr lang="en-US" altLang="ja-JP"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  http://www.npo-glea.org/</a:t>
            </a:r>
          </a:p>
          <a:p>
            <a:r>
              <a:rPr lang="ja-JP" altLang="en-US"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a:t>
            </a:r>
            <a:r>
              <a:rPr lang="en-US" altLang="ja-JP" sz="1200" b="1" dirty="0">
                <a:ln w="12700">
                  <a:noFill/>
                  <a:prstDash val="solid"/>
                </a:ln>
                <a:solidFill>
                  <a:schemeClr val="tx1"/>
                </a:solidFill>
                <a:effectLst>
                  <a:outerShdw blurRad="41275" dist="20320" dir="1800000" algn="tl" rotWithShape="0">
                    <a:srgbClr val="000000">
                      <a:alpha val="40000"/>
                    </a:srgbClr>
                  </a:outerShdw>
                </a:effectLst>
                <a:latin typeface="Arial" charset="0"/>
                <a:ea typeface="ＭＳ Ｐゴシック" pitchFamily="50" charset="-128"/>
              </a:rPr>
              <a:t>Participation in quarterly seminars and Intercollegiate Negotiation Competition: http://www.negocom.jp/</a:t>
            </a:r>
          </a:p>
        </p:txBody>
      </p:sp>
      <p:sp>
        <p:nvSpPr>
          <p:cNvPr id="33" name="テキスト ボックス 32"/>
          <p:cNvSpPr txBox="1"/>
          <p:nvPr/>
        </p:nvSpPr>
        <p:spPr>
          <a:xfrm>
            <a:off x="5218202" y="4855622"/>
            <a:ext cx="2801942" cy="477054"/>
          </a:xfrm>
          <a:prstGeom prst="rect">
            <a:avLst/>
          </a:prstGeom>
          <a:noFill/>
        </p:spPr>
        <p:txBody>
          <a:bodyPr wrap="square" rtlCol="0">
            <a:spAutoFit/>
          </a:bodyPr>
          <a:lstStyle/>
          <a:p>
            <a:r>
              <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altLang="ja-JP" sz="1400" b="1" dirty="0"/>
              <a:t> </a:t>
            </a:r>
            <a:r>
              <a:rPr lang="en-US" altLang="ja-JP" sz="1400" b="1" dirty="0">
                <a:ln w="12700">
                  <a:noFill/>
                  <a:prstDash val="solid"/>
                </a:ln>
                <a:effectLst>
                  <a:outerShdw blurRad="41275" dist="20320" dir="1800000" algn="tl" rotWithShape="0">
                    <a:srgbClr val="000000">
                      <a:alpha val="40000"/>
                    </a:srgbClr>
                  </a:outerShdw>
                </a:effectLst>
              </a:rPr>
              <a:t>Additional Opportunities</a:t>
            </a:r>
          </a:p>
          <a:p>
            <a:endParaRPr kumimoji="1" lang="ja-JP" altLang="en-US" sz="1100" dirty="0"/>
          </a:p>
        </p:txBody>
      </p:sp>
      <p:sp>
        <p:nvSpPr>
          <p:cNvPr id="24" name="角丸四角形 23"/>
          <p:cNvSpPr/>
          <p:nvPr/>
        </p:nvSpPr>
        <p:spPr>
          <a:xfrm>
            <a:off x="-31382" y="404664"/>
            <a:ext cx="9206764" cy="6468526"/>
          </a:xfrm>
          <a:prstGeom prst="roundRect">
            <a:avLst>
              <a:gd name="adj" fmla="val 4612"/>
            </a:avLst>
          </a:prstGeom>
          <a:gradFill>
            <a:gsLst>
              <a:gs pos="0">
                <a:schemeClr val="accent3">
                  <a:lumMod val="40000"/>
                  <a:lumOff val="60000"/>
                </a:schemeClr>
              </a:gs>
              <a:gs pos="50000">
                <a:schemeClr val="accent3">
                  <a:lumMod val="60000"/>
                  <a:lumOff val="40000"/>
                </a:schemeClr>
              </a:gs>
              <a:gs pos="100000">
                <a:schemeClr val="accent3">
                  <a:lumMod val="60000"/>
                  <a:lumOff val="40000"/>
                </a:schemeClr>
              </a:gs>
            </a:gsLst>
            <a:lin ang="54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6" name="Text Box 3"/>
          <p:cNvSpPr txBox="1">
            <a:spLocks noChangeArrowheads="1"/>
          </p:cNvSpPr>
          <p:nvPr/>
        </p:nvSpPr>
        <p:spPr bwMode="auto">
          <a:xfrm>
            <a:off x="0" y="2"/>
            <a:ext cx="9144000" cy="404662"/>
          </a:xfrm>
          <a:prstGeom prst="rect">
            <a:avLst/>
          </a:prstGeom>
          <a:gradFill rotWithShape="1">
            <a:gsLst>
              <a:gs pos="0">
                <a:srgbClr val="92D050"/>
              </a:gs>
              <a:gs pos="100000">
                <a:srgbClr val="00B050"/>
              </a:gs>
            </a:gsLst>
            <a:lin ang="5400000"/>
          </a:gradFill>
          <a:ln w="9525">
            <a:noFill/>
            <a:miter lim="800000"/>
            <a:headEnd/>
            <a:tailEnd/>
          </a:ln>
        </p:spPr>
        <p:txBody>
          <a:bodyPr anchor="ctr" anchorCtr="0">
            <a:noAutofit/>
          </a:bodyPr>
          <a:lstStyle/>
          <a:p>
            <a:pPr algn="ctr">
              <a:lnSpc>
                <a:spcPct val="120000"/>
              </a:lnSpc>
            </a:pPr>
            <a:r>
              <a:rPr lang="ja-JP" altLang="en-US" b="1" dirty="0">
                <a:solidFill>
                  <a:schemeClr val="bg1"/>
                </a:solidFill>
                <a:latin typeface="HG丸ｺﾞｼｯｸM-PRO" pitchFamily="50" charset="-128"/>
                <a:ea typeface="HG丸ｺﾞｼｯｸM-PRO" pitchFamily="50" charset="-128"/>
              </a:rPr>
              <a:t>グローバルリーダーシップ・プログラム　パートナーシップへのお誘い</a:t>
            </a:r>
            <a:endParaRPr lang="en-US" altLang="ja-JP" b="1" dirty="0">
              <a:solidFill>
                <a:schemeClr val="bg1"/>
              </a:solidFill>
              <a:latin typeface="HG丸ｺﾞｼｯｸM-PRO" pitchFamily="50" charset="-128"/>
              <a:ea typeface="HG丸ｺﾞｼｯｸM-PRO" pitchFamily="50" charset="-128"/>
            </a:endParaRPr>
          </a:p>
        </p:txBody>
      </p:sp>
      <p:pic>
        <p:nvPicPr>
          <p:cNvPr id="27" name="Object 3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496" y="44624"/>
            <a:ext cx="387472" cy="360040"/>
          </a:xfrm>
          <a:prstGeom prst="rect">
            <a:avLst/>
          </a:prstGeom>
          <a:noFill/>
          <a:ln w="9525">
            <a:noFill/>
            <a:miter lim="800000"/>
            <a:headEnd/>
            <a:tailEnd/>
          </a:ln>
        </p:spPr>
      </p:pic>
      <p:sp>
        <p:nvSpPr>
          <p:cNvPr id="28" name="テキスト ボックス 17"/>
          <p:cNvSpPr txBox="1">
            <a:spLocks noChangeArrowheads="1"/>
          </p:cNvSpPr>
          <p:nvPr/>
        </p:nvSpPr>
        <p:spPr bwMode="auto">
          <a:xfrm>
            <a:off x="179513" y="2311166"/>
            <a:ext cx="4968552" cy="2053938"/>
          </a:xfrm>
          <a:prstGeom prst="rect">
            <a:avLst/>
          </a:prstGeom>
          <a:solidFill>
            <a:schemeClr val="bg1"/>
          </a:solidFill>
          <a:ln w="19050">
            <a:noFill/>
            <a:miter lim="800000"/>
            <a:headEnd/>
            <a:tailEnd/>
          </a:ln>
        </p:spPr>
        <p:txBody>
          <a:bodyPr wrap="square">
            <a:noAutofit/>
          </a:bodyPr>
          <a:lstStyle/>
          <a:p>
            <a:r>
              <a:rPr lang="ja-JP" altLang="en-US" sz="1200" b="1" dirty="0">
                <a:latin typeface="HG丸ｺﾞｼｯｸM-PRO" pitchFamily="50" charset="-128"/>
                <a:ea typeface="HG丸ｺﾞｼｯｸM-PRO" pitchFamily="50" charset="-128"/>
              </a:rPr>
              <a:t>他者のために他者とともに活動する若者を育てたいという強い思いを共有することが参加の必須条件です。</a:t>
            </a:r>
            <a:endParaRPr lang="ja-JP" altLang="en-US" sz="1400" b="1" dirty="0">
              <a:latin typeface="HG丸ｺﾞｼｯｸM-PRO" pitchFamily="50" charset="-128"/>
              <a:ea typeface="HG丸ｺﾞｼｯｸM-PRO" pitchFamily="50" charset="-128"/>
            </a:endParaRPr>
          </a:p>
        </p:txBody>
      </p:sp>
      <p:sp>
        <p:nvSpPr>
          <p:cNvPr id="29" name="正方形/長方形 28"/>
          <p:cNvSpPr/>
          <p:nvPr/>
        </p:nvSpPr>
        <p:spPr>
          <a:xfrm>
            <a:off x="179512" y="1918542"/>
            <a:ext cx="4968553" cy="356620"/>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パートナーシップへの参加方法</a:t>
            </a:r>
          </a:p>
        </p:txBody>
      </p:sp>
      <p:sp>
        <p:nvSpPr>
          <p:cNvPr id="30" name="テキスト ボックス 17"/>
          <p:cNvSpPr txBox="1">
            <a:spLocks noChangeArrowheads="1"/>
          </p:cNvSpPr>
          <p:nvPr/>
        </p:nvSpPr>
        <p:spPr bwMode="auto">
          <a:xfrm>
            <a:off x="179512" y="476672"/>
            <a:ext cx="8909914" cy="1388786"/>
          </a:xfrm>
          <a:prstGeom prst="rect">
            <a:avLst/>
          </a:prstGeom>
          <a:solidFill>
            <a:schemeClr val="accent6">
              <a:lumMod val="20000"/>
              <a:lumOff val="80000"/>
            </a:schemeClr>
          </a:solidFill>
          <a:ln w="19050">
            <a:noFill/>
            <a:miter lim="800000"/>
            <a:headEnd/>
            <a:tailEnd/>
          </a:ln>
          <a:effectLst>
            <a:outerShdw blurRad="50800" dist="38100" dir="2700000" algn="tl" rotWithShape="0">
              <a:prstClr val="black">
                <a:alpha val="40000"/>
              </a:prstClr>
            </a:outerShdw>
          </a:effectLst>
        </p:spPr>
        <p:txBody>
          <a:bodyPr wrap="square">
            <a:noAutofit/>
          </a:bodyPr>
          <a:lstStyle/>
          <a:p>
            <a:r>
              <a:rPr lang="ja-JP" altLang="en-US" sz="1400" dirty="0">
                <a:latin typeface="+mn-ea"/>
                <a:ea typeface="+mn-ea"/>
              </a:rPr>
              <a:t>　</a:t>
            </a:r>
            <a:r>
              <a:rPr lang="ja-JP" altLang="en-US" b="1" dirty="0">
                <a:latin typeface="+mn-ea"/>
                <a:ea typeface="+mn-ea"/>
              </a:rPr>
              <a:t>大阪大学大学院国際公共政策研究科のグローバルリーダーシップ・プログラム（</a:t>
            </a:r>
            <a:r>
              <a:rPr lang="en-US" altLang="ja-JP" b="1" dirty="0">
                <a:latin typeface="+mn-ea"/>
                <a:ea typeface="+mn-ea"/>
              </a:rPr>
              <a:t>GLP</a:t>
            </a:r>
            <a:r>
              <a:rPr lang="ja-JP" altLang="en-US" b="1" dirty="0">
                <a:latin typeface="+mn-ea"/>
                <a:ea typeface="+mn-ea"/>
              </a:rPr>
              <a:t>）は、よりよい地域とよりよい世界を作りたいという強い思いを持った次世代市民の育成を目的としています。</a:t>
            </a:r>
            <a:endParaRPr lang="en-US" altLang="ja-JP" b="1" dirty="0">
              <a:latin typeface="+mn-ea"/>
              <a:ea typeface="+mn-ea"/>
            </a:endParaRPr>
          </a:p>
          <a:p>
            <a:r>
              <a:rPr lang="ja-JP" altLang="en-US" b="1" dirty="0">
                <a:latin typeface="+mn-ea"/>
                <a:ea typeface="+mn-ea"/>
              </a:rPr>
              <a:t>　</a:t>
            </a:r>
            <a:r>
              <a:rPr lang="en-US" altLang="ja-JP" b="1" dirty="0">
                <a:latin typeface="+mn-ea"/>
                <a:ea typeface="+mn-ea"/>
              </a:rPr>
              <a:t>GLP</a:t>
            </a:r>
            <a:r>
              <a:rPr lang="ja-JP" altLang="en-US" b="1" dirty="0">
                <a:latin typeface="+mn-ea"/>
                <a:ea typeface="+mn-ea"/>
              </a:rPr>
              <a:t>は、運営に関わる積極的なパートナーと、このミッションに賛同するアソシエイトで構成されるパートナーシップによって運営されています。</a:t>
            </a:r>
            <a:r>
              <a:rPr lang="ja-JP" altLang="en-US" sz="1500" b="1" dirty="0">
                <a:latin typeface="+mn-ea"/>
                <a:ea typeface="+mn-ea"/>
              </a:rPr>
              <a:t>　　</a:t>
            </a:r>
            <a:endParaRPr lang="ja-JP" altLang="en-US" sz="1500" b="1" dirty="0">
              <a:latin typeface="+mj-ea"/>
              <a:ea typeface="+mj-ea"/>
            </a:endParaRPr>
          </a:p>
        </p:txBody>
      </p:sp>
      <p:sp>
        <p:nvSpPr>
          <p:cNvPr id="31" name="テキスト ボックス 30"/>
          <p:cNvSpPr txBox="1"/>
          <p:nvPr/>
        </p:nvSpPr>
        <p:spPr>
          <a:xfrm>
            <a:off x="4067944" y="6165304"/>
            <a:ext cx="4886284" cy="707886"/>
          </a:xfrm>
          <a:prstGeom prst="rect">
            <a:avLst/>
          </a:prstGeom>
          <a:noFill/>
        </p:spPr>
        <p:txBody>
          <a:bodyPr wrap="square" rtlCol="0">
            <a:spAutoFit/>
          </a:bodyPr>
          <a:lstStyle/>
          <a:p>
            <a:r>
              <a:rPr lang="ja-JP" altLang="en-US" sz="1000" b="1" dirty="0"/>
              <a:t>お問合せ：</a:t>
            </a:r>
            <a:endParaRPr lang="en-US" altLang="ja-JP" sz="1000" b="1" dirty="0"/>
          </a:p>
          <a:p>
            <a:r>
              <a:rPr lang="ja-JP" altLang="en-US" sz="1000" b="1" dirty="0"/>
              <a:t>グローバルリーダーシップ・プログラム（</a:t>
            </a:r>
            <a:r>
              <a:rPr lang="en-US" altLang="ja-JP" sz="1000" b="1" dirty="0"/>
              <a:t>GLP</a:t>
            </a:r>
            <a:r>
              <a:rPr lang="ja-JP" altLang="en-US" sz="1000" b="1" dirty="0"/>
              <a:t>）事務局</a:t>
            </a:r>
            <a:r>
              <a:rPr lang="en-US" altLang="ja-JP" sz="1000" b="1" dirty="0"/>
              <a:t>/</a:t>
            </a:r>
            <a:r>
              <a:rPr lang="ja-JP" altLang="en-US" sz="1000" b="1" dirty="0"/>
              <a:t>　交渉教育支援センター</a:t>
            </a:r>
            <a:r>
              <a:rPr lang="ja-JP" altLang="en-US" sz="1000" dirty="0"/>
              <a:t> 　</a:t>
            </a:r>
            <a:endParaRPr lang="en-US" altLang="ja-JP" sz="1000" dirty="0"/>
          </a:p>
          <a:p>
            <a:r>
              <a:rPr lang="ja-JP" altLang="en-US" sz="1000" dirty="0"/>
              <a:t>□</a:t>
            </a:r>
            <a:r>
              <a:rPr lang="en-US" altLang="ja-JP" sz="1000" dirty="0"/>
              <a:t>TEL/FAX</a:t>
            </a:r>
            <a:r>
              <a:rPr lang="ja-JP" altLang="en-US" sz="1000" dirty="0"/>
              <a:t>：</a:t>
            </a:r>
            <a:r>
              <a:rPr lang="en-US" altLang="ja-JP" sz="1000" dirty="0"/>
              <a:t>06-6850-5629 </a:t>
            </a:r>
            <a:r>
              <a:rPr lang="ja-JP" altLang="en-US" sz="1000" dirty="0"/>
              <a:t>□</a:t>
            </a:r>
            <a:r>
              <a:rPr lang="fr-FR" altLang="ja-JP" sz="1000" dirty="0"/>
              <a:t>Mail: glp@osipp.osaka-u.ac.jp</a:t>
            </a:r>
            <a:endParaRPr lang="en-US" altLang="ja-JP" sz="1000" dirty="0"/>
          </a:p>
          <a:p>
            <a:r>
              <a:rPr lang="ja-JP" altLang="en-US" sz="1000" dirty="0"/>
              <a:t>□</a:t>
            </a:r>
            <a:r>
              <a:rPr lang="en-US" altLang="ja-JP" sz="1000" dirty="0"/>
              <a:t>http://www.osipp.osaka-u.ac.jp/leader/</a:t>
            </a:r>
            <a:endParaRPr kumimoji="1" lang="ja-JP" altLang="en-US" sz="1000" dirty="0"/>
          </a:p>
        </p:txBody>
      </p:sp>
      <p:sp>
        <p:nvSpPr>
          <p:cNvPr id="34" name="テキスト ボックス 46"/>
          <p:cNvSpPr txBox="1">
            <a:spLocks noChangeArrowheads="1"/>
          </p:cNvSpPr>
          <p:nvPr/>
        </p:nvSpPr>
        <p:spPr bwMode="auto">
          <a:xfrm>
            <a:off x="8100392" y="6582544"/>
            <a:ext cx="1097865" cy="230832"/>
          </a:xfrm>
          <a:prstGeom prst="rect">
            <a:avLst/>
          </a:prstGeom>
          <a:noFill/>
          <a:ln w="9525">
            <a:noFill/>
            <a:miter lim="800000"/>
            <a:headEnd/>
            <a:tailEnd/>
          </a:ln>
        </p:spPr>
        <p:txBody>
          <a:bodyPr wrap="square">
            <a:spAutoFit/>
          </a:bodyPr>
          <a:lstStyle/>
          <a:p>
            <a:r>
              <a:rPr lang="en-US" altLang="ja-JP" sz="900" dirty="0">
                <a:latin typeface="Calibri" pitchFamily="34" charset="0"/>
              </a:rPr>
              <a:t>Ver.2024.05</a:t>
            </a:r>
            <a:endParaRPr lang="ja-JP" altLang="en-US" sz="900" dirty="0">
              <a:latin typeface="Calibri" pitchFamily="34" charset="0"/>
            </a:endParaRPr>
          </a:p>
        </p:txBody>
      </p:sp>
      <p:sp>
        <p:nvSpPr>
          <p:cNvPr id="36" name="正方形/長方形 35"/>
          <p:cNvSpPr/>
          <p:nvPr/>
        </p:nvSpPr>
        <p:spPr>
          <a:xfrm>
            <a:off x="5734388" y="1918542"/>
            <a:ext cx="3291848" cy="356620"/>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参加のメリット</a:t>
            </a:r>
          </a:p>
        </p:txBody>
      </p:sp>
      <p:sp>
        <p:nvSpPr>
          <p:cNvPr id="37" name="上矢印吹き出し 36"/>
          <p:cNvSpPr/>
          <p:nvPr/>
        </p:nvSpPr>
        <p:spPr bwMode="auto">
          <a:xfrm rot="16200000">
            <a:off x="6248775" y="1299608"/>
            <a:ext cx="1676753" cy="3878172"/>
          </a:xfrm>
          <a:prstGeom prst="upArrowCallout">
            <a:avLst>
              <a:gd name="adj1" fmla="val 27066"/>
              <a:gd name="adj2" fmla="val 25524"/>
              <a:gd name="adj3" fmla="val 17501"/>
              <a:gd name="adj4" fmla="val 85437"/>
            </a:avLst>
          </a:prstGeom>
          <a:gradFill flip="none" rotWithShape="1">
            <a:gsLst>
              <a:gs pos="20000">
                <a:schemeClr val="accent6">
                  <a:lumMod val="20000"/>
                  <a:lumOff val="80000"/>
                </a:schemeClr>
              </a:gs>
              <a:gs pos="64999">
                <a:srgbClr val="F0EBD5"/>
              </a:gs>
              <a:gs pos="100000">
                <a:srgbClr val="D1C39F"/>
              </a:gs>
            </a:gsLst>
            <a:lin ang="5400000" scaled="0"/>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400" b="1" dirty="0">
              <a:solidFill>
                <a:srgbClr val="00642D"/>
              </a:solidFill>
              <a:latin typeface="HG丸ｺﾞｼｯｸM-PRO" pitchFamily="50" charset="-128"/>
              <a:ea typeface="HG丸ｺﾞｼｯｸM-PRO" pitchFamily="50" charset="-128"/>
            </a:endParaRPr>
          </a:p>
        </p:txBody>
      </p:sp>
      <p:sp>
        <p:nvSpPr>
          <p:cNvPr id="38" name="角丸四角形 37"/>
          <p:cNvSpPr/>
          <p:nvPr/>
        </p:nvSpPr>
        <p:spPr>
          <a:xfrm>
            <a:off x="229231" y="5167147"/>
            <a:ext cx="3694697" cy="1530458"/>
          </a:xfrm>
          <a:prstGeom prst="roundRect">
            <a:avLst/>
          </a:prstGeom>
          <a:gradFill>
            <a:gsLst>
              <a:gs pos="0">
                <a:schemeClr val="accent6">
                  <a:lumMod val="40000"/>
                  <a:lumOff val="60000"/>
                </a:schemeClr>
              </a:gs>
              <a:gs pos="35000">
                <a:schemeClr val="accent6">
                  <a:tint val="37000"/>
                  <a:satMod val="300000"/>
                </a:schemeClr>
              </a:gs>
              <a:gs pos="100000">
                <a:schemeClr val="accent6">
                  <a:tint val="15000"/>
                  <a:satMod val="350000"/>
                </a:schemeClr>
              </a:gs>
            </a:gsLst>
            <a:lin ang="16200000" scaled="1"/>
          </a:gradFill>
        </p:spPr>
        <p:style>
          <a:lnRef idx="1">
            <a:schemeClr val="accent6"/>
          </a:lnRef>
          <a:fillRef idx="2">
            <a:schemeClr val="accent6"/>
          </a:fillRef>
          <a:effectRef idx="1">
            <a:schemeClr val="accent6"/>
          </a:effectRef>
          <a:fontRef idx="minor">
            <a:schemeClr val="dk1"/>
          </a:fontRef>
        </p:style>
        <p:txBody>
          <a:bodyPr lIns="72000" rIns="72000" rtlCol="0" anchor="t" anchorCtr="0"/>
          <a:lstStyle/>
          <a:p>
            <a:endParaRPr kumimoji="1" lang="en-US" altLang="ja-JP" sz="1600" b="1" dirty="0">
              <a:solidFill>
                <a:schemeClr val="tx1"/>
              </a:solidFill>
            </a:endParaRPr>
          </a:p>
          <a:p>
            <a:endParaRPr kumimoji="1" lang="en-US" altLang="ja-JP" sz="1600" b="1" dirty="0">
              <a:solidFill>
                <a:schemeClr val="tx1"/>
              </a:solidFill>
            </a:endParaRPr>
          </a:p>
          <a:p>
            <a:r>
              <a:rPr kumimoji="1" lang="ja-JP" altLang="en-US" b="1" dirty="0">
                <a:solidFill>
                  <a:schemeClr val="tx1"/>
                </a:solidFill>
              </a:rPr>
              <a:t>☆</a:t>
            </a:r>
            <a:r>
              <a:rPr lang="ja-JP" altLang="en-US" b="1" dirty="0">
                <a:solidFill>
                  <a:schemeClr val="tx1"/>
                </a:solidFill>
              </a:rPr>
              <a:t>寄付金によるご支援は、寄付金控除の対象となります。</a:t>
            </a:r>
            <a:endParaRPr lang="en-US" altLang="ja-JP" b="1" dirty="0">
              <a:solidFill>
                <a:schemeClr val="tx1"/>
              </a:solidFill>
            </a:endParaRPr>
          </a:p>
        </p:txBody>
      </p:sp>
      <p:sp>
        <p:nvSpPr>
          <p:cNvPr id="39" name="下矢印 38"/>
          <p:cNvSpPr/>
          <p:nvPr/>
        </p:nvSpPr>
        <p:spPr>
          <a:xfrm>
            <a:off x="1393623" y="4364733"/>
            <a:ext cx="1691681" cy="802414"/>
          </a:xfrm>
          <a:prstGeom prst="downArrow">
            <a:avLst/>
          </a:prstGeom>
          <a:solidFill>
            <a:srgbClr val="4F93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507739" y="5347954"/>
            <a:ext cx="2736304" cy="369332"/>
          </a:xfrm>
          <a:prstGeom prst="rect">
            <a:avLst/>
          </a:prstGeom>
          <a:noFill/>
        </p:spPr>
        <p:txBody>
          <a:bodyPr wrap="square" rtlCol="0">
            <a:spAutoFit/>
          </a:bodyPr>
          <a:lstStyle/>
          <a:p>
            <a:r>
              <a:rPr lang="ja-JP" alt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◇研究科へのご寄附</a:t>
            </a:r>
            <a:endParaRPr lang="en-US" altLang="ja-JP"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1" name="正方形/長方形 40"/>
          <p:cNvSpPr/>
          <p:nvPr/>
        </p:nvSpPr>
        <p:spPr>
          <a:xfrm>
            <a:off x="291716" y="2983846"/>
            <a:ext cx="1079033" cy="371671"/>
          </a:xfrm>
          <a:prstGeom prst="rect">
            <a:avLst/>
          </a:prstGeom>
          <a:solidFill>
            <a:srgbClr val="C4E59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rPr>
              <a:t>パートナー</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1393624" y="2905028"/>
            <a:ext cx="3754440" cy="646331"/>
          </a:xfrm>
          <a:prstGeom prst="rect">
            <a:avLst/>
          </a:prstGeom>
          <a:noFill/>
        </p:spPr>
        <p:txBody>
          <a:bodyPr wrap="square" rtlCol="0">
            <a:spAutoFit/>
          </a:bodyPr>
          <a:lstStyle/>
          <a:p>
            <a:r>
              <a:rPr lang="ja-JP" altLang="en-US" sz="1200" b="1" dirty="0" err="1">
                <a:latin typeface="HG丸ｺﾞｼｯｸM-PRO" pitchFamily="50" charset="-128"/>
                <a:ea typeface="HG丸ｺﾞｼｯｸM-PRO" pitchFamily="50" charset="-128"/>
              </a:rPr>
              <a:t>招へい</a:t>
            </a:r>
            <a:r>
              <a:rPr lang="ja-JP" altLang="en-US" sz="1200" b="1" dirty="0">
                <a:latin typeface="HG丸ｺﾞｼｯｸM-PRO" pitchFamily="50" charset="-128"/>
                <a:ea typeface="HG丸ｺﾞｼｯｸM-PRO" pitchFamily="50" charset="-128"/>
              </a:rPr>
              <a:t>教授、資金、その他のリソースの継続的な提供を通じて貢献し、大学と共同で授業を創造・運営します。</a:t>
            </a:r>
            <a:endParaRPr lang="en-US" altLang="ja-JP" sz="1200" b="1" dirty="0">
              <a:latin typeface="HG丸ｺﾞｼｯｸM-PRO" pitchFamily="50" charset="-128"/>
              <a:ea typeface="HG丸ｺﾞｼｯｸM-PRO" pitchFamily="50" charset="-128"/>
            </a:endParaRPr>
          </a:p>
        </p:txBody>
      </p:sp>
      <p:sp>
        <p:nvSpPr>
          <p:cNvPr id="43" name="テキスト ボックス 42"/>
          <p:cNvSpPr txBox="1"/>
          <p:nvPr/>
        </p:nvSpPr>
        <p:spPr>
          <a:xfrm>
            <a:off x="1393623" y="3720451"/>
            <a:ext cx="3754441" cy="461665"/>
          </a:xfrm>
          <a:prstGeom prst="rect">
            <a:avLst/>
          </a:prstGeom>
          <a:noFill/>
        </p:spPr>
        <p:txBody>
          <a:bodyPr wrap="square" rtlCol="0">
            <a:spAutoFit/>
          </a:bodyPr>
          <a:lstStyle/>
          <a:p>
            <a:r>
              <a:rPr lang="ja-JP" altLang="en-US" sz="1200" b="1" dirty="0">
                <a:latin typeface="HG丸ｺﾞｼｯｸM-PRO" pitchFamily="50" charset="-128"/>
                <a:ea typeface="HG丸ｺﾞｼｯｸM-PRO" pitchFamily="50" charset="-128"/>
              </a:rPr>
              <a:t>ゲストスピーカー、運営資金、提案その他のリソースを提供して大学と共同で授業を支援します。</a:t>
            </a:r>
            <a:endParaRPr lang="en-US" altLang="ja-JP" sz="1200" b="1" dirty="0">
              <a:latin typeface="HG丸ｺﾞｼｯｸM-PRO" pitchFamily="50" charset="-128"/>
              <a:ea typeface="HG丸ｺﾞｼｯｸM-PRO" pitchFamily="50" charset="-128"/>
            </a:endParaRPr>
          </a:p>
        </p:txBody>
      </p:sp>
      <p:sp>
        <p:nvSpPr>
          <p:cNvPr id="44" name="正方形/長方形 43"/>
          <p:cNvSpPr/>
          <p:nvPr/>
        </p:nvSpPr>
        <p:spPr>
          <a:xfrm>
            <a:off x="291716" y="3789039"/>
            <a:ext cx="1101905" cy="356181"/>
          </a:xfrm>
          <a:prstGeom prst="rect">
            <a:avLst/>
          </a:prstGeom>
          <a:solidFill>
            <a:srgbClr val="C4E59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50000"/>
              </a:lnSpc>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rPr>
              <a:t>アソシエート</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45" name="下矢印 44"/>
          <p:cNvSpPr/>
          <p:nvPr/>
        </p:nvSpPr>
        <p:spPr>
          <a:xfrm rot="1542582">
            <a:off x="5688322" y="4065132"/>
            <a:ext cx="693193" cy="755555"/>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下矢印 45"/>
          <p:cNvSpPr/>
          <p:nvPr/>
        </p:nvSpPr>
        <p:spPr>
          <a:xfrm>
            <a:off x="7516467" y="4073652"/>
            <a:ext cx="720080" cy="671052"/>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5652120" y="2564904"/>
            <a:ext cx="3374116" cy="1554272"/>
          </a:xfrm>
          <a:prstGeom prst="rect">
            <a:avLst/>
          </a:prstGeom>
          <a:noFill/>
        </p:spPr>
        <p:txBody>
          <a:bodyPr wrap="square" rtlCol="0">
            <a:spAutoFit/>
          </a:bodyPr>
          <a:lstStyle/>
          <a:p>
            <a:r>
              <a:rPr lang="ja-JP" altLang="en-US" sz="1200" b="1" dirty="0">
                <a:latin typeface="HG丸ｺﾞｼｯｸM-PRO" pitchFamily="50" charset="-128"/>
                <a:ea typeface="HG丸ｺﾞｼｯｸM-PRO" pitchFamily="50" charset="-128"/>
              </a:rPr>
              <a:t>☆</a:t>
            </a:r>
            <a:r>
              <a:rPr lang="ja-JP" altLang="en-US" sz="1200" b="1" dirty="0" err="1">
                <a:latin typeface="HG丸ｺﾞｼｯｸM-PRO" pitchFamily="50" charset="-128"/>
                <a:ea typeface="HG丸ｺﾞｼｯｸM-PRO" pitchFamily="50" charset="-128"/>
              </a:rPr>
              <a:t>招へい</a:t>
            </a:r>
            <a:r>
              <a:rPr lang="ja-JP" altLang="en-US" sz="1200" b="1" dirty="0">
                <a:latin typeface="HG丸ｺﾞｼｯｸM-PRO" pitchFamily="50" charset="-128"/>
                <a:ea typeface="HG丸ｺﾞｼｯｸM-PRO" pitchFamily="50" charset="-128"/>
              </a:rPr>
              <a:t>教授やゲストスピーカーとして学生と直接関わる機会。</a:t>
            </a:r>
            <a:endParaRPr lang="en-US" altLang="ja-JP" sz="1200" b="1" dirty="0">
              <a:latin typeface="HG丸ｺﾞｼｯｸM-PRO" pitchFamily="50" charset="-128"/>
              <a:ea typeface="HG丸ｺﾞｼｯｸM-PRO" pitchFamily="50" charset="-128"/>
            </a:endParaRPr>
          </a:p>
          <a:p>
            <a:r>
              <a:rPr lang="ja-JP" altLang="en-US" sz="1200" b="1" dirty="0">
                <a:latin typeface="HG丸ｺﾞｼｯｸM-PRO" pitchFamily="50" charset="-128"/>
                <a:ea typeface="HG丸ｺﾞｼｯｸM-PRO" pitchFamily="50" charset="-128"/>
              </a:rPr>
              <a:t>☆</a:t>
            </a:r>
            <a:r>
              <a:rPr lang="en-US" altLang="ja-JP" sz="1200" b="1" dirty="0">
                <a:latin typeface="HG丸ｺﾞｼｯｸM-PRO" pitchFamily="50" charset="-128"/>
                <a:ea typeface="HG丸ｺﾞｼｯｸM-PRO" pitchFamily="50" charset="-128"/>
              </a:rPr>
              <a:t>GLP</a:t>
            </a:r>
            <a:r>
              <a:rPr lang="ja-JP" altLang="en-US" sz="1200" b="1" dirty="0">
                <a:latin typeface="HG丸ｺﾞｼｯｸM-PRO" pitchFamily="50" charset="-128"/>
                <a:ea typeface="HG丸ｺﾞｼｯｸM-PRO" pitchFamily="50" charset="-128"/>
              </a:rPr>
              <a:t>の資料やイベントを通じての効果的なプロモーション。</a:t>
            </a:r>
            <a:endParaRPr lang="en-US" altLang="ja-JP" sz="1200" b="1" dirty="0">
              <a:latin typeface="HG丸ｺﾞｼｯｸM-PRO" pitchFamily="50" charset="-128"/>
              <a:ea typeface="HG丸ｺﾞｼｯｸM-PRO" pitchFamily="50" charset="-128"/>
            </a:endParaRPr>
          </a:p>
          <a:p>
            <a:r>
              <a:rPr lang="ja-JP" altLang="en-US" sz="1200" b="1" dirty="0">
                <a:latin typeface="HG丸ｺﾞｼｯｸM-PRO" pitchFamily="50" charset="-128"/>
                <a:ea typeface="HG丸ｺﾞｼｯｸM-PRO" pitchFamily="50" charset="-128"/>
              </a:rPr>
              <a:t>☆</a:t>
            </a:r>
            <a:r>
              <a:rPr lang="en-US" altLang="ja-JP" sz="1200" b="1" dirty="0">
                <a:latin typeface="HG丸ｺﾞｼｯｸM-PRO" pitchFamily="50" charset="-128"/>
                <a:ea typeface="HG丸ｺﾞｼｯｸM-PRO" pitchFamily="50" charset="-128"/>
              </a:rPr>
              <a:t>GLP</a:t>
            </a:r>
            <a:r>
              <a:rPr lang="ja-JP" altLang="en-US" sz="1200" b="1" dirty="0">
                <a:latin typeface="HG丸ｺﾞｼｯｸM-PRO" pitchFamily="50" charset="-128"/>
                <a:ea typeface="HG丸ｺﾞｼｯｸM-PRO" pitchFamily="50" charset="-128"/>
              </a:rPr>
              <a:t>の授業や研究会への参加。</a:t>
            </a:r>
            <a:endParaRPr lang="en-US" altLang="ja-JP" sz="1200" b="1" dirty="0">
              <a:latin typeface="HG丸ｺﾞｼｯｸM-PRO" pitchFamily="50" charset="-128"/>
              <a:ea typeface="HG丸ｺﾞｼｯｸM-PRO" pitchFamily="50" charset="-128"/>
            </a:endParaRPr>
          </a:p>
          <a:p>
            <a:r>
              <a:rPr lang="ja-JP" altLang="en-US" sz="1200" b="1" dirty="0">
                <a:latin typeface="HG丸ｺﾞｼｯｸM-PRO" pitchFamily="50" charset="-128"/>
                <a:ea typeface="HG丸ｺﾞｼｯｸM-PRO" pitchFamily="50" charset="-128"/>
              </a:rPr>
              <a:t>☆合同セミナーやその他のイベントを通しての大阪大学の全学生へのプロモーション。　</a:t>
            </a:r>
            <a:endParaRPr lang="en-US" altLang="ja-JP" sz="1200" b="1" dirty="0">
              <a:latin typeface="HG丸ｺﾞｼｯｸM-PRO" pitchFamily="50" charset="-128"/>
              <a:ea typeface="HG丸ｺﾞｼｯｸM-PRO" pitchFamily="50" charset="-128"/>
            </a:endParaRPr>
          </a:p>
          <a:p>
            <a:r>
              <a:rPr lang="ja-JP" altLang="en-US" sz="1100" b="1" dirty="0">
                <a:solidFill>
                  <a:srgbClr val="00642D"/>
                </a:solidFill>
                <a:latin typeface="HG丸ｺﾞｼｯｸM-PRO" pitchFamily="50" charset="-128"/>
                <a:ea typeface="HG丸ｺﾞｼｯｸM-PRO" pitchFamily="50" charset="-128"/>
              </a:rPr>
              <a:t>　</a:t>
            </a:r>
            <a:endParaRPr lang="en-US" altLang="ja-JP" sz="1100" b="1" dirty="0">
              <a:solidFill>
                <a:srgbClr val="00642D"/>
              </a:solidFill>
              <a:latin typeface="HG丸ｺﾞｼｯｸM-PRO" pitchFamily="50" charset="-128"/>
              <a:ea typeface="HG丸ｺﾞｼｯｸM-PRO" pitchFamily="50" charset="-128"/>
            </a:endParaRPr>
          </a:p>
        </p:txBody>
      </p:sp>
      <p:grpSp>
        <p:nvGrpSpPr>
          <p:cNvPr id="48" name="グループ化 47"/>
          <p:cNvGrpSpPr/>
          <p:nvPr/>
        </p:nvGrpSpPr>
        <p:grpSpPr>
          <a:xfrm>
            <a:off x="3963943" y="4798625"/>
            <a:ext cx="2323541" cy="1241154"/>
            <a:chOff x="3528660" y="4810757"/>
            <a:chExt cx="2323541" cy="1241154"/>
          </a:xfrm>
        </p:grpSpPr>
        <p:sp>
          <p:nvSpPr>
            <p:cNvPr id="50" name="角丸四角形 49"/>
            <p:cNvSpPr/>
            <p:nvPr/>
          </p:nvSpPr>
          <p:spPr>
            <a:xfrm>
              <a:off x="3528660" y="4810757"/>
              <a:ext cx="2323541" cy="1206063"/>
            </a:xfrm>
            <a:prstGeom prst="roundRect">
              <a:avLst/>
            </a:prstGeom>
            <a:gradFill>
              <a:gsLst>
                <a:gs pos="0">
                  <a:schemeClr val="accent6">
                    <a:lumMod val="40000"/>
                    <a:lumOff val="60000"/>
                  </a:schemeClr>
                </a:gs>
                <a:gs pos="35000">
                  <a:schemeClr val="accent6">
                    <a:tint val="37000"/>
                    <a:satMod val="300000"/>
                  </a:schemeClr>
                </a:gs>
                <a:gs pos="100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lIns="72000" rIns="72000" rtlCol="0" anchor="t" anchorCtr="0"/>
            <a:lstStyle/>
            <a:p>
              <a:endParaRPr lang="en-US" altLang="ja-JP" sz="1050" b="1" dirty="0">
                <a:solidFill>
                  <a:schemeClr val="tx1"/>
                </a:solidFill>
                <a:latin typeface="+mj-ea"/>
              </a:endParaRPr>
            </a:p>
            <a:p>
              <a:endParaRPr lang="en-US" altLang="ja-JP" sz="1050" b="1" dirty="0">
                <a:solidFill>
                  <a:schemeClr val="tx1"/>
                </a:solidFill>
                <a:latin typeface="+mj-ea"/>
              </a:endParaRPr>
            </a:p>
            <a:p>
              <a:endParaRPr lang="en-US" altLang="ja-JP" sz="1050" b="1" dirty="0">
                <a:solidFill>
                  <a:schemeClr val="tx1"/>
                </a:solidFill>
                <a:latin typeface="+mj-ea"/>
              </a:endParaRPr>
            </a:p>
            <a:p>
              <a:endParaRPr lang="en-US" altLang="ja-JP" sz="1050" b="1" dirty="0">
                <a:solidFill>
                  <a:schemeClr val="tx1"/>
                </a:solidFill>
                <a:latin typeface="+mj-ea"/>
              </a:endParaRPr>
            </a:p>
            <a:p>
              <a:endParaRPr lang="en-US" altLang="ja-JP" sz="1200" b="1" dirty="0">
                <a:solidFill>
                  <a:schemeClr val="tx1"/>
                </a:solidFill>
                <a:latin typeface="+mj-ea"/>
                <a:ea typeface="+mj-ea"/>
              </a:endParaRPr>
            </a:p>
          </p:txBody>
        </p:sp>
        <p:sp>
          <p:nvSpPr>
            <p:cNvPr id="51" name="テキスト ボックス 50"/>
            <p:cNvSpPr txBox="1"/>
            <p:nvPr/>
          </p:nvSpPr>
          <p:spPr>
            <a:xfrm>
              <a:off x="3704222" y="4882360"/>
              <a:ext cx="2042291" cy="1169551"/>
            </a:xfrm>
            <a:prstGeom prst="rect">
              <a:avLst/>
            </a:prstGeom>
            <a:noFill/>
            <a:ln>
              <a:noFill/>
              <a:prstDash val="dash"/>
            </a:ln>
          </p:spPr>
          <p:txBody>
            <a:bodyPr wrap="square" rtlCol="0">
              <a:spAutoFit/>
            </a:bodyPr>
            <a:lstStyle/>
            <a:p>
              <a:r>
                <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◇大阪大学の全学生へのアピール</a:t>
              </a:r>
              <a:endParaRPr lang="en-US" altLang="ja-JP"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en-US" altLang="ja-JP" sz="1400" b="1" dirty="0">
                  <a:latin typeface="+mj-ea"/>
                  <a:ea typeface="+mj-ea"/>
                </a:rPr>
                <a:t>GLP</a:t>
              </a:r>
              <a:r>
                <a:rPr lang="ja-JP" altLang="en-US" sz="1400" b="1" dirty="0">
                  <a:latin typeface="+mj-ea"/>
                  <a:ea typeface="+mj-ea"/>
                </a:rPr>
                <a:t>セミナー等の共同開催</a:t>
              </a:r>
              <a:endParaRPr lang="en-US" altLang="ja-JP" sz="1400" b="1" dirty="0">
                <a:latin typeface="+mj-ea"/>
                <a:ea typeface="+mj-ea"/>
              </a:endParaRPr>
            </a:p>
            <a:p>
              <a:endParaRPr lang="en-US" altLang="ja-JP"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53" name="角丸四角形 52"/>
          <p:cNvSpPr/>
          <p:nvPr/>
        </p:nvSpPr>
        <p:spPr>
          <a:xfrm>
            <a:off x="6334630" y="4744704"/>
            <a:ext cx="2754796" cy="1420600"/>
          </a:xfrm>
          <a:prstGeom prst="roundRect">
            <a:avLst/>
          </a:prstGeom>
          <a:gradFill>
            <a:gsLst>
              <a:gs pos="0">
                <a:schemeClr val="accent6">
                  <a:lumMod val="40000"/>
                  <a:lumOff val="60000"/>
                </a:schemeClr>
              </a:gs>
              <a:gs pos="35000">
                <a:schemeClr val="accent6">
                  <a:tint val="37000"/>
                  <a:satMod val="300000"/>
                </a:schemeClr>
              </a:gs>
              <a:gs pos="100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lIns="72000" rIns="72000" rtlCol="0" anchor="t" anchorCtr="0"/>
          <a:lstStyle/>
          <a:p>
            <a:endParaRPr lang="en-US" altLang="ja-JP" sz="1200" b="1" dirty="0">
              <a:solidFill>
                <a:schemeClr val="tx1"/>
              </a:solidFill>
              <a:latin typeface="+mj-ea"/>
              <a:ea typeface="+mj-ea"/>
            </a:endParaRPr>
          </a:p>
          <a:p>
            <a:endParaRPr lang="en-US" altLang="ja-JP" sz="1100" b="1" dirty="0">
              <a:solidFill>
                <a:schemeClr val="tx1"/>
              </a:solidFill>
              <a:latin typeface="+mj-ea"/>
              <a:ea typeface="+mj-ea"/>
            </a:endParaRPr>
          </a:p>
          <a:p>
            <a:r>
              <a:rPr lang="ja-JP" altLang="en-US" sz="1000" b="1" dirty="0">
                <a:solidFill>
                  <a:schemeClr val="tx1"/>
                </a:solidFill>
                <a:latin typeface="+mj-ea"/>
                <a:ea typeface="+mj-ea"/>
              </a:rPr>
              <a:t>・</a:t>
            </a:r>
            <a:r>
              <a:rPr lang="en-US" altLang="ja-JP" sz="1000" b="1" dirty="0">
                <a:solidFill>
                  <a:schemeClr val="tx1"/>
                </a:solidFill>
                <a:latin typeface="+mj-ea"/>
                <a:ea typeface="+mj-ea"/>
              </a:rPr>
              <a:t>NPO</a:t>
            </a:r>
            <a:r>
              <a:rPr lang="ja-JP" altLang="en-US" sz="1000" b="1" dirty="0">
                <a:solidFill>
                  <a:schemeClr val="tx1"/>
                </a:solidFill>
                <a:latin typeface="+mj-ea"/>
                <a:ea typeface="+mj-ea"/>
              </a:rPr>
              <a:t>法人</a:t>
            </a:r>
            <a:r>
              <a:rPr lang="ja-JP" altLang="en-US" sz="1000" b="1" dirty="0">
                <a:latin typeface="+mj-ea"/>
                <a:ea typeface="+mj-ea"/>
              </a:rPr>
              <a:t>グローバルリーダーシップ・アソシエーション</a:t>
            </a:r>
            <a:r>
              <a:rPr lang="en-US" altLang="ja-JP" sz="1000" b="1" dirty="0">
                <a:latin typeface="+mj-ea"/>
                <a:ea typeface="+mj-ea"/>
              </a:rPr>
              <a:t>(</a:t>
            </a:r>
            <a:r>
              <a:rPr lang="en-US" altLang="ja-JP" sz="1000" b="1" dirty="0">
                <a:solidFill>
                  <a:schemeClr val="tx1"/>
                </a:solidFill>
                <a:latin typeface="+mj-ea"/>
                <a:ea typeface="+mj-ea"/>
              </a:rPr>
              <a:t>GLEA)</a:t>
            </a:r>
            <a:r>
              <a:rPr lang="ja-JP" altLang="en-US" sz="1000" b="1" dirty="0">
                <a:solidFill>
                  <a:schemeClr val="tx1"/>
                </a:solidFill>
                <a:latin typeface="+mj-ea"/>
                <a:ea typeface="+mj-ea"/>
              </a:rPr>
              <a:t>にご入会：</a:t>
            </a:r>
            <a:endParaRPr lang="en-US" altLang="ja-JP" sz="1000" b="1" dirty="0">
              <a:solidFill>
                <a:schemeClr val="tx1"/>
              </a:solidFill>
              <a:latin typeface="+mj-ea"/>
              <a:ea typeface="+mj-ea"/>
            </a:endParaRPr>
          </a:p>
          <a:p>
            <a:r>
              <a:rPr lang="en-US" altLang="ja-JP" sz="1000" b="1" dirty="0"/>
              <a:t>  http://www.npo-glea.org/</a:t>
            </a:r>
            <a:endParaRPr lang="en-US" altLang="ja-JP" sz="1000" b="1" dirty="0">
              <a:solidFill>
                <a:schemeClr val="tx1"/>
              </a:solidFill>
              <a:latin typeface="+mj-ea"/>
              <a:ea typeface="+mj-ea"/>
            </a:endParaRPr>
          </a:p>
          <a:p>
            <a:r>
              <a:rPr lang="ja-JP" altLang="en-US" sz="1000" b="1" dirty="0">
                <a:solidFill>
                  <a:schemeClr val="tx1"/>
                </a:solidFill>
                <a:latin typeface="+mj-ea"/>
                <a:ea typeface="+mj-ea"/>
              </a:rPr>
              <a:t>⇒年</a:t>
            </a:r>
            <a:r>
              <a:rPr lang="en-US" altLang="ja-JP" sz="1000" b="1" dirty="0">
                <a:solidFill>
                  <a:schemeClr val="tx1"/>
                </a:solidFill>
                <a:latin typeface="+mj-ea"/>
                <a:ea typeface="+mj-ea"/>
              </a:rPr>
              <a:t>4</a:t>
            </a:r>
            <a:r>
              <a:rPr lang="ja-JP" altLang="en-US" sz="1000" b="1" dirty="0">
                <a:solidFill>
                  <a:schemeClr val="tx1"/>
                </a:solidFill>
                <a:latin typeface="+mj-ea"/>
                <a:ea typeface="+mj-ea"/>
              </a:rPr>
              <a:t>回のセミナー／世界に通用するネゴシエーターの育成：大学対抗交渉コンペティションへの参加：</a:t>
            </a:r>
            <a:r>
              <a:rPr lang="en-US" altLang="ja-JP" sz="1000" b="1" dirty="0"/>
              <a:t>http://www.negocom.jp/</a:t>
            </a:r>
            <a:endParaRPr lang="en-US" altLang="ja-JP" sz="1000" b="1" dirty="0">
              <a:solidFill>
                <a:schemeClr val="tx1"/>
              </a:solidFill>
              <a:latin typeface="+mj-ea"/>
              <a:ea typeface="+mj-ea"/>
            </a:endParaRPr>
          </a:p>
        </p:txBody>
      </p:sp>
      <p:sp>
        <p:nvSpPr>
          <p:cNvPr id="54" name="テキスト ボックス 53"/>
          <p:cNvSpPr txBox="1"/>
          <p:nvPr/>
        </p:nvSpPr>
        <p:spPr>
          <a:xfrm>
            <a:off x="6334631" y="4771659"/>
            <a:ext cx="2801942" cy="692497"/>
          </a:xfrm>
          <a:prstGeom prst="rect">
            <a:avLst/>
          </a:prstGeom>
          <a:noFill/>
        </p:spPr>
        <p:txBody>
          <a:bodyPr wrap="square" rtlCol="0">
            <a:spAutoFit/>
          </a:bodyPr>
          <a:lstStyle/>
          <a:p>
            <a:r>
              <a:rPr lang="ja-JP" alt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◇他大学の学生との連携と社会会貢献</a:t>
            </a:r>
            <a:endParaRPr lang="en-US" altLang="ja-JP"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kumimoji="1" lang="ja-JP" alt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ox(in)">
                                      <p:cBhvr>
                                        <p:cTn id="7" dur="1000"/>
                                        <p:tgtEl>
                                          <p:spTgt spid="20"/>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box(in)">
                                      <p:cBhvr>
                                        <p:cTn id="11"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2195</TotalTime>
  <Words>609</Words>
  <Application>Microsoft Office PowerPoint</Application>
  <PresentationFormat>画面に合わせる (4:3)</PresentationFormat>
  <Paragraphs>65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imai</dc:creator>
  <cp:lastModifiedBy>GLP</cp:lastModifiedBy>
  <cp:revision>243</cp:revision>
  <cp:lastPrinted>2017-08-10T01:52:38Z</cp:lastPrinted>
  <dcterms:created xsi:type="dcterms:W3CDTF">2010-06-25T00:21:37Z</dcterms:created>
  <dcterms:modified xsi:type="dcterms:W3CDTF">2024-05-22T01:02:20Z</dcterms:modified>
</cp:coreProperties>
</file>